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48"/>
  </p:notesMasterIdLst>
  <p:handoutMasterIdLst>
    <p:handoutMasterId r:id="rId49"/>
  </p:handoutMasterIdLst>
  <p:sldIdLst>
    <p:sldId id="327" r:id="rId2"/>
    <p:sldId id="330" r:id="rId3"/>
    <p:sldId id="331" r:id="rId4"/>
    <p:sldId id="332" r:id="rId5"/>
    <p:sldId id="298" r:id="rId6"/>
    <p:sldId id="262" r:id="rId7"/>
    <p:sldId id="263" r:id="rId8"/>
    <p:sldId id="333" r:id="rId9"/>
    <p:sldId id="264" r:id="rId10"/>
    <p:sldId id="266" r:id="rId11"/>
    <p:sldId id="265" r:id="rId12"/>
    <p:sldId id="276" r:id="rId13"/>
    <p:sldId id="303" r:id="rId14"/>
    <p:sldId id="293" r:id="rId15"/>
    <p:sldId id="277" r:id="rId16"/>
    <p:sldId id="284" r:id="rId17"/>
    <p:sldId id="269" r:id="rId18"/>
    <p:sldId id="304" r:id="rId19"/>
    <p:sldId id="305" r:id="rId20"/>
    <p:sldId id="307" r:id="rId21"/>
    <p:sldId id="306" r:id="rId22"/>
    <p:sldId id="308" r:id="rId23"/>
    <p:sldId id="270" r:id="rId24"/>
    <p:sldId id="309" r:id="rId25"/>
    <p:sldId id="310" r:id="rId26"/>
    <p:sldId id="311" r:id="rId27"/>
    <p:sldId id="312" r:id="rId28"/>
    <p:sldId id="314" r:id="rId29"/>
    <p:sldId id="313" r:id="rId30"/>
    <p:sldId id="315" r:id="rId31"/>
    <p:sldId id="316" r:id="rId32"/>
    <p:sldId id="317" r:id="rId33"/>
    <p:sldId id="294" r:id="rId34"/>
    <p:sldId id="296" r:id="rId35"/>
    <p:sldId id="318" r:id="rId36"/>
    <p:sldId id="319" r:id="rId37"/>
    <p:sldId id="321" r:id="rId38"/>
    <p:sldId id="322" r:id="rId39"/>
    <p:sldId id="323" r:id="rId40"/>
    <p:sldId id="324" r:id="rId41"/>
    <p:sldId id="288" r:id="rId42"/>
    <p:sldId id="289" r:id="rId43"/>
    <p:sldId id="320" r:id="rId44"/>
    <p:sldId id="274" r:id="rId45"/>
    <p:sldId id="275" r:id="rId46"/>
    <p:sldId id="329" r:id="rId47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28"/>
    <p:restoredTop sz="85169"/>
  </p:normalViewPr>
  <p:slideViewPr>
    <p:cSldViewPr snapToGrid="0" snapToObjects="1">
      <p:cViewPr varScale="1">
        <p:scale>
          <a:sx n="117" d="100"/>
          <a:sy n="117" d="100"/>
        </p:scale>
        <p:origin x="732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565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10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968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son-AE/IBM_Data_Science/tree/master/EDA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son-AE/IBM_Data_Science/tree/master/EDA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Jason-AE/IBM_Data_Science/tree/master/PredictiveAnalysi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Jason-AE/IBM_Data_Science/tree/master/DataCollectionAPI" TargetMode="External"/><Relationship Id="rId4" Type="http://schemas.openxmlformats.org/officeDocument/2006/relationships/hyperlink" Target="https://api.spacexdata.com/v4/launches/pas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github.com/Jason-AE/IBM_Data_Science/tree/master/DataCollectionAPI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en.wikipedia.org/w/index.php?title=List_of_Falcon_9_and_Falcon_Heavy_launches&amp;oldid=1027686922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Jason-AE/IBM_Data_Science/tree/master/DataWrangl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Jason Forsythe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7/14/22</a:t>
            </a: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Exploratory Data Analysis I plotted the following charts: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vs launch site: to determine if launch site affects success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per site vs success rate: to determine if launches were more successful with later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per site vs success rate: to determine if payload affects success rate at each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vs orbit type: to determine if orbit affects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by orbit type vs success rate: to determine if certain payloads in a give orbit affect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over time (yearly): to determine if success increased over time</a:t>
            </a:r>
          </a:p>
          <a:p>
            <a:r>
              <a:rPr lang="en-US" sz="1800" dirty="0">
                <a:hlinkClick r:id="rId3"/>
              </a:rPr>
              <a:t>https://github.com/Jason-AE/IBM_Data_Science/tree/master/EDA</a:t>
            </a:r>
            <a:r>
              <a:rPr lang="en-US" sz="1800" dirty="0"/>
              <a:t> 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exploratory data analysis using SQL I performed the following queries: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distinct launch site names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Displayed 5 records from the data set where the launch site contained ‘KSC’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Displayed the total payload carried for NASA missions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Displayed the average payload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Showed the date of the first successful landing on a drone ship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Listed the names of the boosters that have had successful landings on land with a mass greater than 4000 and less that 6000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Listed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Listed the booster versions that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2017 listed the booster versions and launch sites for successful landings on land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Ranked the count of successful landings between 2010-06-04 and 2017-03-20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https://github.com/Jason-AE/IBM_Data_Science/tree/master/EDA</a:t>
            </a:r>
            <a:r>
              <a:rPr lang="en-US" sz="11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1200" dirty="0"/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sites’ names start with `KSC`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'KSC'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drone ship.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3</a:t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records which will display the month names,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succesful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ground pad ,booster versions,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months in year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successful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between the date 2010-06-04 and 2017-03-20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t>4</a:t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6" y="2521403"/>
            <a:ext cx="8490103" cy="189842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project I wanted to find out the answers to a few questions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I predict the success of a SpaceX first stage landing?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so, what parameters could be used to give the best prediction?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would be the best accuracy of prediction that I could achieve?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via SpaceX API and Web Scraping</a:t>
            </a:r>
            <a:b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</a:b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https://github.com/Jason-AE/IBM_Data_Science/tree/master/DataCollectionAPI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Once Data was collected, I removed 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unesseary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columns and replaced null values.</a:t>
            </a:r>
            <a:b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</a:b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https://github.com/Jason-AE/IBM_Data_Science/tree/master/DataWrangling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 tested Logistic Regression, Vector Machine, Tree, and K Nearest Neighbor models using grid search to find the best parameters for each. I then compared the results using test data and the Tree model performed the best.</a:t>
            </a:r>
            <a:b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</a:b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  <a:hlinkClick r:id="rId4"/>
              </a:rPr>
              <a:t>https://github.com/Jason-AE/IBM_Data_Science/tree/master/PredictiveAnalysis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3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SpaceX’s own Web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https://api.spacexdata.com/v4/launches/past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data was used along with different endpoints to combine data about the rockets, launchpads, payloads, and cores.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then stored in a Panda’s Data Frame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C9A0827-9A92-148C-EDCA-8C4DA3A6C6B3}"/>
              </a:ext>
            </a:extLst>
          </p:cNvPr>
          <p:cNvGrpSpPr/>
          <p:nvPr/>
        </p:nvGrpSpPr>
        <p:grpSpPr>
          <a:xfrm>
            <a:off x="1592239" y="3944203"/>
            <a:ext cx="7651845" cy="1665027"/>
            <a:chOff x="1592239" y="3944203"/>
            <a:chExt cx="8029432" cy="26158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75082B0-EDB7-DFB4-23EE-E1B299344A2C}"/>
                </a:ext>
              </a:extLst>
            </p:cNvPr>
            <p:cNvSpPr/>
            <p:nvPr/>
          </p:nvSpPr>
          <p:spPr>
            <a:xfrm>
              <a:off x="1592239" y="4796725"/>
              <a:ext cx="1110018" cy="87345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Past Launches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47B8C7-8F6B-0941-64DE-3B9A0BC84280}"/>
                </a:ext>
              </a:extLst>
            </p:cNvPr>
            <p:cNvSpPr/>
            <p:nvPr/>
          </p:nvSpPr>
          <p:spPr>
            <a:xfrm>
              <a:off x="4367284" y="3944203"/>
              <a:ext cx="1387522" cy="5504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Rockets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6F3E50A-4DDC-23E6-1260-A1DA68E003F1}"/>
                </a:ext>
              </a:extLst>
            </p:cNvPr>
            <p:cNvSpPr/>
            <p:nvPr/>
          </p:nvSpPr>
          <p:spPr>
            <a:xfrm>
              <a:off x="4367284" y="4617493"/>
              <a:ext cx="1387522" cy="54591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Launchpads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E69811E-7B07-A6E8-5CFB-21EB987BACCE}"/>
                </a:ext>
              </a:extLst>
            </p:cNvPr>
            <p:cNvSpPr/>
            <p:nvPr/>
          </p:nvSpPr>
          <p:spPr>
            <a:xfrm>
              <a:off x="4367284" y="5286233"/>
              <a:ext cx="1387522" cy="5823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Payloads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FD84FA1-53AF-43E4-62F7-CC26DEEB8824}"/>
                </a:ext>
              </a:extLst>
            </p:cNvPr>
            <p:cNvSpPr/>
            <p:nvPr/>
          </p:nvSpPr>
          <p:spPr>
            <a:xfrm>
              <a:off x="4367284" y="5977719"/>
              <a:ext cx="1387522" cy="5823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Cores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EE39823-0482-A71E-E4D6-09FDEA3EF1A9}"/>
                </a:ext>
              </a:extLst>
            </p:cNvPr>
            <p:cNvCxnSpPr/>
            <p:nvPr/>
          </p:nvCxnSpPr>
          <p:spPr>
            <a:xfrm flipV="1">
              <a:off x="2838734" y="4299045"/>
              <a:ext cx="1305636" cy="75062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09F3D2C-2C09-963E-C5B5-A935D69C4072}"/>
                </a:ext>
              </a:extLst>
            </p:cNvPr>
            <p:cNvCxnSpPr/>
            <p:nvPr/>
          </p:nvCxnSpPr>
          <p:spPr>
            <a:xfrm flipV="1">
              <a:off x="2838734" y="4926842"/>
              <a:ext cx="1378424" cy="3066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3AD9CEC3-A640-DA00-7153-418F48763948}"/>
                </a:ext>
              </a:extLst>
            </p:cNvPr>
            <p:cNvCxnSpPr/>
            <p:nvPr/>
          </p:nvCxnSpPr>
          <p:spPr>
            <a:xfrm>
              <a:off x="2838734" y="5427260"/>
              <a:ext cx="1378424" cy="1501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EC0FAA23-EE84-9DEA-4657-EB183E703AE4}"/>
                </a:ext>
              </a:extLst>
            </p:cNvPr>
            <p:cNvCxnSpPr/>
            <p:nvPr/>
          </p:nvCxnSpPr>
          <p:spPr>
            <a:xfrm>
              <a:off x="2838734" y="5577385"/>
              <a:ext cx="1378424" cy="6490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Flowchart: Magnetic Disk 19">
              <a:extLst>
                <a:ext uri="{FF2B5EF4-FFF2-40B4-BE49-F238E27FC236}">
                  <a16:creationId xmlns:a16="http://schemas.microsoft.com/office/drawing/2014/main" id="{546EEA87-3C5B-E179-3CF0-EAADED6BD616}"/>
                </a:ext>
              </a:extLst>
            </p:cNvPr>
            <p:cNvSpPr/>
            <p:nvPr/>
          </p:nvSpPr>
          <p:spPr>
            <a:xfrm>
              <a:off x="7797420" y="4103405"/>
              <a:ext cx="1824251" cy="2260095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Pandas </a:t>
              </a:r>
              <a:r>
                <a:rPr lang="en-US" dirty="0" err="1"/>
                <a:t>Dataframe</a:t>
              </a:r>
              <a:endParaRPr lang="en-US" dirty="0"/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F40B296-7AE9-1321-2958-70813B8ADBB4}"/>
                </a:ext>
              </a:extLst>
            </p:cNvPr>
            <p:cNvCxnSpPr/>
            <p:nvPr/>
          </p:nvCxnSpPr>
          <p:spPr>
            <a:xfrm>
              <a:off x="5850340" y="4219433"/>
              <a:ext cx="1778759" cy="10140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B1ED8AD-0709-2F3F-BFE9-39190FEF3F40}"/>
                </a:ext>
              </a:extLst>
            </p:cNvPr>
            <p:cNvCxnSpPr/>
            <p:nvPr/>
          </p:nvCxnSpPr>
          <p:spPr>
            <a:xfrm>
              <a:off x="5850340" y="4890448"/>
              <a:ext cx="1778759" cy="34300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31FAF5B-C10E-7CF5-8A68-E870C0F397C9}"/>
                </a:ext>
              </a:extLst>
            </p:cNvPr>
            <p:cNvCxnSpPr/>
            <p:nvPr/>
          </p:nvCxnSpPr>
          <p:spPr>
            <a:xfrm flipV="1">
              <a:off x="5850340" y="5233452"/>
              <a:ext cx="1778759" cy="34393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B475C80-A2D8-A755-D8CB-DDC46F119439}"/>
                </a:ext>
              </a:extLst>
            </p:cNvPr>
            <p:cNvCxnSpPr/>
            <p:nvPr/>
          </p:nvCxnSpPr>
          <p:spPr>
            <a:xfrm flipV="1">
              <a:off x="5891284" y="5233452"/>
              <a:ext cx="1737815" cy="10354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10EF76F4-57CC-54F1-C833-277662EA574B}"/>
              </a:ext>
            </a:extLst>
          </p:cNvPr>
          <p:cNvSpPr txBox="1"/>
          <p:nvPr/>
        </p:nvSpPr>
        <p:spPr>
          <a:xfrm>
            <a:off x="2186227" y="6087855"/>
            <a:ext cx="76831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https://github.com/Jason-AE/IBM_Data_Science/tree/master/DataCollectionAPI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also collected using Web scrapping using Wikipedia data in HTML Tables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https://en.wikipedia.org/w/index.php?title=List_of_Falcon_9_and_Falcon_Heavy_launches&amp;oldid=1027686922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1B520E-CC75-CC9B-D2E7-C066F572E1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449" y="2559532"/>
            <a:ext cx="2538420" cy="383444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8892F70-0F51-53BB-39A1-BA3A156E40A5}"/>
              </a:ext>
            </a:extLst>
          </p:cNvPr>
          <p:cNvSpPr txBox="1"/>
          <p:nvPr/>
        </p:nvSpPr>
        <p:spPr>
          <a:xfrm>
            <a:off x="1078173" y="6386731"/>
            <a:ext cx="22382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HTML Table Example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14D098-A36F-F3BF-8216-E40448D2DC71}"/>
              </a:ext>
            </a:extLst>
          </p:cNvPr>
          <p:cNvSpPr txBox="1"/>
          <p:nvPr/>
        </p:nvSpPr>
        <p:spPr>
          <a:xfrm>
            <a:off x="3744036" y="2559532"/>
            <a:ext cx="416711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Library Was Used to Extract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Helper functions cleaned the 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Pandas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was created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Iterations over the rows was used to fill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C8DAD63-AED7-F19F-DB0C-B9D5D21781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2971" y="2455792"/>
            <a:ext cx="4035427" cy="270761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71AD2F7-04C0-D294-0F5B-2EF32BB62AAB}"/>
              </a:ext>
            </a:extLst>
          </p:cNvPr>
          <p:cNvSpPr txBox="1"/>
          <p:nvPr/>
        </p:nvSpPr>
        <p:spPr>
          <a:xfrm>
            <a:off x="7972971" y="5169806"/>
            <a:ext cx="40354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Resulting Pandas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5515F51-88AF-9DD9-9CE3-71D87AAC503A}"/>
              </a:ext>
            </a:extLst>
          </p:cNvPr>
          <p:cNvSpPr txBox="1"/>
          <p:nvPr/>
        </p:nvSpPr>
        <p:spPr>
          <a:xfrm>
            <a:off x="3602443" y="6393976"/>
            <a:ext cx="76831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7"/>
              </a:rPr>
              <a:t>https://github.com/Jason-AE/IBM_Data_Science/tree/master/DataCollectionAPI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6211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Once data was collected it needs to be cleaned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Check for missing values in each attribute (~40 in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LandingPad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missing values with mean in that column or remove rows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 landing outcomes to a class of either 0 failed 1 success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Now we can check the mean of success (66.666%)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clean up is important for normalization and predictive analytics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(to be preformed later)</a:t>
            </a:r>
          </a:p>
          <a:p>
            <a:pPr marL="0" indent="0">
              <a:buNone/>
            </a:pPr>
            <a:r>
              <a:rPr lang="en-US" sz="1800" dirty="0">
                <a:hlinkClick r:id="rId4"/>
              </a:rPr>
              <a:t>https://github.com/Jason-AE/IBM_Data_Science/tree/master/DataWrangling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sz="18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</TotalTime>
  <Words>1836</Words>
  <Application>Microsoft Office PowerPoint</Application>
  <PresentationFormat>Widescreen</PresentationFormat>
  <Paragraphs>254</Paragraphs>
  <Slides>46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JASON Forsythe</cp:lastModifiedBy>
  <cp:revision>210</cp:revision>
  <dcterms:created xsi:type="dcterms:W3CDTF">2021-04-29T18:58:00Z</dcterms:created>
  <dcterms:modified xsi:type="dcterms:W3CDTF">2022-07-22T18:45:46Z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0E727723E82C4F14A8E830ACEBE87183</vt:lpwstr>
  </property>
  <property fmtid="{D5CDD505-2E9C-101B-9397-08002B2CF9AE}" pid="4" name="KSOProductBuildVer">
    <vt:lpwstr>1033-11.2.0.11156</vt:lpwstr>
  </property>
  <property fmtid="{D5CDD505-2E9C-101B-9397-08002B2CF9AE}" pid="5" name="MSIP_Label_c636196e-c638-4945-bd91-c51815b2148b_Enabled">
    <vt:lpwstr>true</vt:lpwstr>
  </property>
  <property fmtid="{D5CDD505-2E9C-101B-9397-08002B2CF9AE}" pid="6" name="MSIP_Label_c636196e-c638-4945-bd91-c51815b2148b_SetDate">
    <vt:lpwstr>2022-07-19T17:25:33Z</vt:lpwstr>
  </property>
  <property fmtid="{D5CDD505-2E9C-101B-9397-08002B2CF9AE}" pid="7" name="MSIP_Label_c636196e-c638-4945-bd91-c51815b2148b_Method">
    <vt:lpwstr>Standard</vt:lpwstr>
  </property>
  <property fmtid="{D5CDD505-2E9C-101B-9397-08002B2CF9AE}" pid="8" name="MSIP_Label_c636196e-c638-4945-bd91-c51815b2148b_Name">
    <vt:lpwstr>c636196e-c638-4945-bd91-c51815b2148b</vt:lpwstr>
  </property>
  <property fmtid="{D5CDD505-2E9C-101B-9397-08002B2CF9AE}" pid="9" name="MSIP_Label_c636196e-c638-4945-bd91-c51815b2148b_SiteId">
    <vt:lpwstr>0de4c2af-52b6-40f1-aba9-31c5039b7458</vt:lpwstr>
  </property>
  <property fmtid="{D5CDD505-2E9C-101B-9397-08002B2CF9AE}" pid="10" name="MSIP_Label_c636196e-c638-4945-bd91-c51815b2148b_ActionId">
    <vt:lpwstr>ef9317a4-20c3-4306-a0f7-4ba72bf19c16</vt:lpwstr>
  </property>
  <property fmtid="{D5CDD505-2E9C-101B-9397-08002B2CF9AE}" pid="11" name="MSIP_Label_c636196e-c638-4945-bd91-c51815b2148b_ContentBits">
    <vt:lpwstr>0</vt:lpwstr>
  </property>
</Properties>
</file>